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6" r:id="rId9"/>
    <p:sldId id="265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9" r:id="rId32"/>
    <p:sldId id="290" r:id="rId33"/>
    <p:sldId id="291" r:id="rId34"/>
    <p:sldId id="287" r:id="rId35"/>
    <p:sldId id="293" r:id="rId36"/>
    <p:sldId id="292" r:id="rId37"/>
    <p:sldId id="294" r:id="rId38"/>
    <p:sldId id="295" r:id="rId39"/>
    <p:sldId id="297" r:id="rId40"/>
    <p:sldId id="296" r:id="rId41"/>
    <p:sldId id="308" r:id="rId42"/>
    <p:sldId id="309" r:id="rId43"/>
    <p:sldId id="310" r:id="rId44"/>
    <p:sldId id="311" r:id="rId45"/>
    <p:sldId id="312" r:id="rId46"/>
    <p:sldId id="300" r:id="rId47"/>
    <p:sldId id="299" r:id="rId48"/>
    <p:sldId id="298" r:id="rId49"/>
    <p:sldId id="302" r:id="rId50"/>
    <p:sldId id="306" r:id="rId51"/>
    <p:sldId id="301" r:id="rId52"/>
    <p:sldId id="304" r:id="rId53"/>
    <p:sldId id="305" r:id="rId54"/>
    <p:sldId id="307" r:id="rId55"/>
    <p:sldId id="303" r:id="rId56"/>
    <p:sldId id="313" r:id="rId57"/>
    <p:sldId id="31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011" autoAdjust="0"/>
  </p:normalViewPr>
  <p:slideViewPr>
    <p:cSldViewPr snapToGrid="0">
      <p:cViewPr varScale="1">
        <p:scale>
          <a:sx n="85" d="100"/>
          <a:sy n="85" d="100"/>
        </p:scale>
        <p:origin x="59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030C8-8D05-423C-AF11-4856DAB7B3DA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6B453-CC4C-4545-8230-000C374BE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80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Несколько мистическом топике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6B453-CC4C-4545-8230-000C374BE4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the entire web isn’t big enough to give us good estimates for counts of entire sentences. This is because language is creative;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6B453-CC4C-4545-8230-000C374BE4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25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6B453-CC4C-4545-8230-000C374BE4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71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&gt; Что, если какой-то последовательности не будет в корпусе? Например: count (a, little, lamb) = N, но count(the, little, lamb) = 0 Попробуем оценивать вероятность меньших частей: count(a, little) count(little, lamb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6B453-CC4C-4545-8230-000C374BE4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87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Надо увеличивать не только верх, но и низ</a:t>
            </a:r>
            <a:r>
              <a:rPr lang="en-US" dirty="0"/>
              <a:t> V-</a:t>
            </a:r>
            <a:r>
              <a:rPr lang="ru-RU" dirty="0"/>
              <a:t>вокобуляр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6B453-CC4C-4545-8230-000C374BE4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22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Сделает этот разрыв меньше</a:t>
            </a:r>
            <a:br>
              <a:rPr lang="ru-RU" dirty="0"/>
            </a:br>
            <a:r>
              <a:rPr lang="ru-RU" dirty="0"/>
              <a:t>ручками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6B453-CC4C-4545-8230-000C374BE4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27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Loan </a:t>
            </a:r>
            <a:r>
              <a:rPr lang="ru-RU" dirty="0"/>
              <a:t>и </a:t>
            </a:r>
            <a:r>
              <a:rPr lang="en-US" dirty="0"/>
              <a:t>dog </a:t>
            </a:r>
            <a:r>
              <a:rPr lang="ru-RU" dirty="0"/>
              <a:t>могут быть не </a:t>
            </a:r>
            <a:r>
              <a:rPr lang="ru-RU" dirty="0" err="1"/>
              <a:t>одинако</a:t>
            </a:r>
            <a:r>
              <a:rPr lang="ru-RU" dirty="0"/>
              <a:t> частотны как слова, в целом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6B453-CC4C-4545-8230-000C374BE4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53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6B453-CC4C-4545-8230-000C374BE49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04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6B453-CC4C-4545-8230-000C374BE49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74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https://www.youtube.com/playlist?list=PLmZlBIcArwhP-ril7Xe5vDNpdMEgOjppP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6B453-CC4C-4545-8230-000C374BE4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38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6B453-CC4C-4545-8230-000C374BE49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99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Несколько мистическом топике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6B453-CC4C-4545-8230-000C374BE4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358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6B453-CC4C-4545-8230-000C374BE49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35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6B453-CC4C-4545-8230-000C374BE49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4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 prediction is also central to NLP for another reason: large language models are built just by training them to predict words!! As we’ll see in chapters 7-9, large language models learn an enormous amount about language solely from being trained to predict upcoming words from neighboring words.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6B453-CC4C-4545-8230-000C374BE4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59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Несколько мистическом топике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6B453-CC4C-4545-8230-000C374BE4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77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the entire web isn’t big enough to give us good estimates for counts of entire sentences. This is because language is creative;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6B453-CC4C-4545-8230-000C374BE4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0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the entire web isn’t big enough to give us good estimates for counts of entire sentences. This is because language is creative;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6B453-CC4C-4545-8230-000C374BE4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70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the entire web isn’t big enough to give us good estimates for counts of entire sentences. This is because language is creative;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6B453-CC4C-4545-8230-000C374BE4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79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the entire web isn’t big enough to give us good estimates for counts of entire sentences. This is because language is creative;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6B453-CC4C-4545-8230-000C374BE4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50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the entire web isn’t big enough to give us good estimates for counts of entire sentences. This is because language is creative;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6B453-CC4C-4545-8230-000C374BE4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9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C1600-3BCE-4A47-8935-D216CC885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54309E-DDC5-A09F-A5B9-D0B2DF75E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4165D-877B-05BC-9D81-0610E7C0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67E62-AE59-4201-BFD5-A280164B977F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360F4-D9DF-D6B7-9C6D-59E966C4C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D7689-8B75-35F7-4CC0-B89FFA8FD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C44F-40DA-4AD8-B8F3-5423336E0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3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91E4B-8FEC-7B48-503B-CF5BF6140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4C142-79AA-C637-ADCA-2D304E972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6632D-43ED-34C1-F3E4-118E689C6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67E62-AE59-4201-BFD5-A280164B977F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E792E-5AD8-0FD9-43F7-2E8F3B05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60411-EB2F-8A21-39FF-4C437D6FE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C44F-40DA-4AD8-B8F3-5423336E0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34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D902C7-B697-9064-61BE-DD0A1FF398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D3D3B-5209-0E2F-B90F-A34C5EEF0D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A08D4-803C-6B3C-F4A6-D39CC3C4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67E62-AE59-4201-BFD5-A280164B977F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427AE-5AB3-8CC2-A263-D1B8AE457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95081-2446-F6CC-37E4-83F63148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C44F-40DA-4AD8-B8F3-5423336E0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71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20DD6-F29D-4FA3-9282-EBE7881F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A27DC-6E2B-3BF4-D57D-215E2EAA6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4A5F3-A487-A9E4-D150-117B36521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67E62-AE59-4201-BFD5-A280164B977F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F5186-8A53-7A3C-7E58-3DFAAB86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55604-1846-8A6F-48D6-5A164498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C44F-40DA-4AD8-B8F3-5423336E0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20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DC834-0074-7CFB-B118-8F5479C8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77A6D-CC57-47C8-FEF3-D7F02DB8D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23F76-FEBD-D840-75B1-4CA64E281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67E62-AE59-4201-BFD5-A280164B977F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46E67-E1C4-917A-7DE1-D85063AA4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8EFD5-BB2B-4CAB-4B80-F22AF7861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C44F-40DA-4AD8-B8F3-5423336E0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7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ED93-F2A3-4452-FF4D-2CDDB14C2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538E9-53D2-C83F-7EBD-567E44ABB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8A4CE-BD58-769F-B6CF-EC7E7731E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81BCC-BF25-453C-BED1-77CFB2D39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67E62-AE59-4201-BFD5-A280164B977F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2ACB0-809C-E17C-83E9-95C7A8BE8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BEF45-8C87-BADF-13E7-4766E718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C44F-40DA-4AD8-B8F3-5423336E0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7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10CC-7266-269C-6B4C-AD76EAD75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AC3F6-8DC1-D9C7-5D4D-CE8DDB895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02128-B262-F272-0561-4BD44B21F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56220-C7D5-F287-FB0D-123B6040D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B6DF6D-2736-07CC-1E41-B63400CA7A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C3D8ED-8787-8DCF-D2BF-E283C0361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67E62-AE59-4201-BFD5-A280164B977F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D5CA6C-F192-FDAF-7942-0A6EB865A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0EE31C-8233-17F3-0882-7A37AABBA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C44F-40DA-4AD8-B8F3-5423336E0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04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F91ED-F9D0-C73D-6D5E-9CF9874E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C23B35-07B0-0B04-A1E6-597DA02F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67E62-AE59-4201-BFD5-A280164B977F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19B7ED-280B-8245-0B59-E24E73AB4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1C57D-95C0-EE5C-F6BA-63670A8FD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C44F-40DA-4AD8-B8F3-5423336E0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5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E3FAB9-8FAA-81FA-9F85-C3FE74B84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67E62-AE59-4201-BFD5-A280164B977F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09C077-F241-D92B-F075-114083872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DD359-2EDD-7B78-EACF-3E645A4D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C44F-40DA-4AD8-B8F3-5423336E0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10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BF87-A240-0CCB-F2CD-CA7545BA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52A7C-97A8-66E5-3A07-BAF55CA62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987AD-E4E2-0E9F-0BFF-F2A19D14A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4DEF68-BF70-770E-272C-FDEC67D5B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67E62-AE59-4201-BFD5-A280164B977F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A4CB2-1DCC-4580-659F-CAF7DAE86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95408-EC59-E742-665B-465B3785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C44F-40DA-4AD8-B8F3-5423336E0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62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D9056-2D49-A84D-BCDF-FAC12074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8D69B6-A84F-CC24-BBEC-64FC8AEA3F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AE31F-BA0B-C903-5281-9E2C0234D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C6BED-696B-F8C2-B6C4-D46B766D1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67E62-AE59-4201-BFD5-A280164B977F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142DC-47E4-4724-8332-B07139853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5E955-A7C1-D7F5-6989-C09E80C48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C44F-40DA-4AD8-B8F3-5423336E0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95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B87334-CA22-8F5D-C3A6-CD1CCE213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9E8F4-5362-394C-4989-2C7B0D851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1100B-1DAE-CAC9-4CDE-27C29ACD6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267E62-AE59-4201-BFD5-A280164B977F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A3D55-468A-1258-5680-B3F6DEF2E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3B0A8-4996-F1FE-6312-2F29F6C74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10C44F-40DA-4AD8-B8F3-5423336E0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78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ne5HCczQSwCh6m0wj2VJvOA8Rbh7-fxk?usp=shari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BD9F-6857-ED4F-BCF5-383C03326F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Предсказание следующего слова в контексте...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1CD3AB-928E-0572-0C2E-C4B4C0917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C6C30-DA71-D024-B1FE-B0DF4801B3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49" r="55541" b="59450"/>
          <a:stretch/>
        </p:blipFill>
        <p:spPr>
          <a:xfrm>
            <a:off x="3173506" y="3602038"/>
            <a:ext cx="5420412" cy="251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0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4EC9D-B940-49A9-22B5-43D95483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Словарь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A9B01-E9D6-CFB9-AEA1-A7FCE8B26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N-</a:t>
            </a:r>
            <a:r>
              <a:rPr lang="en-US" dirty="0" err="1"/>
              <a:t>gramm</a:t>
            </a:r>
            <a:r>
              <a:rPr lang="en-US" dirty="0"/>
              <a:t> (bigram, trigram, -);</a:t>
            </a:r>
          </a:p>
          <a:p>
            <a:r>
              <a:rPr lang="ru-RU" dirty="0"/>
              <a:t>Вероятность</a:t>
            </a:r>
            <a:r>
              <a:rPr lang="en-US" dirty="0"/>
              <a:t>/probability;</a:t>
            </a:r>
          </a:p>
          <a:p>
            <a:r>
              <a:rPr lang="en-US" dirty="0"/>
              <a:t>P(</a:t>
            </a:r>
            <a:r>
              <a:rPr lang="en-US" dirty="0" err="1"/>
              <a:t>w|h</a:t>
            </a:r>
            <a:r>
              <a:rPr lang="en-US" dirty="0"/>
              <a:t>), the probability of a word w given some history h;</a:t>
            </a:r>
          </a:p>
        </p:txBody>
      </p:sp>
    </p:spTree>
    <p:extLst>
      <p:ext uri="{BB962C8B-B14F-4D97-AF65-F5344CB8AC3E}">
        <p14:creationId xmlns:p14="http://schemas.microsoft.com/office/powerpoint/2010/main" val="2743441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4EC9D-B940-49A9-22B5-43D95483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«Идеальный» вариант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B62DB-39A2-6CA0-3401-BDA72736B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4" y="2258614"/>
            <a:ext cx="11024716" cy="1554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19BAB4-D883-3BF7-FA7D-9433684F1F27}"/>
              </a:ext>
            </a:extLst>
          </p:cNvPr>
          <p:cNvSpPr txBox="1"/>
          <p:nvPr/>
        </p:nvSpPr>
        <p:spPr>
          <a:xfrm>
            <a:off x="3375212" y="5411090"/>
            <a:ext cx="665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чем, соответсвенно, проблема?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380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4EC9D-B940-49A9-22B5-43D95483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«Идеальный» вариант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BE162-E527-FB3D-6651-9AE6EE03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44" y="1690688"/>
            <a:ext cx="9217843" cy="1949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4589F2-F761-C957-D715-3097E3442353}"/>
              </a:ext>
            </a:extLst>
          </p:cNvPr>
          <p:cNvSpPr txBox="1"/>
          <p:nvPr/>
        </p:nvSpPr>
        <p:spPr>
          <a:xfrm>
            <a:off x="560109" y="5846544"/>
            <a:ext cx="684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Математическое правило подсчета вероятности последовательности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421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4EC9D-B940-49A9-22B5-43D95483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Реальный вариант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589F2-F761-C957-D715-3097E3442353}"/>
              </a:ext>
            </a:extLst>
          </p:cNvPr>
          <p:cNvSpPr txBox="1"/>
          <p:nvPr/>
        </p:nvSpPr>
        <p:spPr>
          <a:xfrm>
            <a:off x="892011" y="1332469"/>
            <a:ext cx="1040797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Мы можем приблизительно оценить вероятность слова в данной последовательности, подсчитав не все предыдущие вероятности, а только часть из них. </a:t>
            </a:r>
          </a:p>
          <a:p>
            <a:endParaRPr lang="ru-RU" sz="2400" dirty="0"/>
          </a:p>
          <a:p>
            <a:r>
              <a:rPr lang="ru-RU" sz="2400" dirty="0"/>
              <a:t>Биграммы, к примеру, аппроксимируют вероятность одного слова, исходя из предыдущего слова.</a:t>
            </a:r>
          </a:p>
          <a:p>
            <a:endParaRPr lang="ru-RU" sz="2400" dirty="0"/>
          </a:p>
          <a:p>
            <a:endParaRPr lang="ru-RU" sz="2400" dirty="0"/>
          </a:p>
          <a:p>
            <a:endParaRPr lang="ru-RU" sz="2400" dirty="0"/>
          </a:p>
          <a:p>
            <a:pPr marL="800100" lvl="1" indent="-342900">
              <a:buFont typeface="Symbol" panose="05050102010706020507" pitchFamily="18" charset="2"/>
              <a:buChar char="Þ"/>
            </a:pPr>
            <a:r>
              <a:rPr lang="ru-RU" sz="2400" b="1" dirty="0"/>
              <a:t>Цепи Маркова </a:t>
            </a:r>
          </a:p>
          <a:p>
            <a:pPr marL="1257300" lvl="2" indent="-342900">
              <a:buFont typeface="Symbol" panose="05050102010706020507" pitchFamily="18" charset="2"/>
              <a:buChar char="Þ"/>
            </a:pPr>
            <a:r>
              <a:rPr lang="en-US" sz="2400" i="1" dirty="0"/>
              <a:t>Markov assumption</a:t>
            </a:r>
            <a:r>
              <a:rPr lang="en-US" sz="2400" dirty="0"/>
              <a:t>: </a:t>
            </a:r>
            <a:r>
              <a:rPr lang="ru-RU" sz="2400" dirty="0"/>
              <a:t>Можем предсказать вероятность слова, смотря только </a:t>
            </a:r>
            <a:r>
              <a:rPr lang="ru-RU" sz="2400" u="sng" dirty="0"/>
              <a:t>на </a:t>
            </a:r>
            <a:r>
              <a:rPr lang="en-US" sz="2400" u="sng" dirty="0"/>
              <a:t>n </a:t>
            </a:r>
            <a:r>
              <a:rPr lang="ru-RU" sz="2400" u="sng" dirty="0"/>
              <a:t>слов назад</a:t>
            </a:r>
            <a:r>
              <a:rPr lang="en-US" sz="2400" dirty="0"/>
              <a:t>;</a:t>
            </a:r>
            <a:br>
              <a:rPr lang="en-US" sz="2400" dirty="0"/>
            </a:br>
            <a:endParaRPr lang="ru-RU" sz="2400" dirty="0"/>
          </a:p>
          <a:p>
            <a:br>
              <a:rPr lang="ru-RU" sz="2400" dirty="0"/>
            </a:b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3001B-D652-8509-7FA8-1D31941B67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19" t="17217" r="16620" b="10957"/>
          <a:stretch/>
        </p:blipFill>
        <p:spPr>
          <a:xfrm>
            <a:off x="5717357" y="3271101"/>
            <a:ext cx="4463592" cy="65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50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4EC9D-B940-49A9-22B5-43D95483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Реальный вариант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589F2-F761-C957-D715-3097E3442353}"/>
              </a:ext>
            </a:extLst>
          </p:cNvPr>
          <p:cNvSpPr txBox="1"/>
          <p:nvPr/>
        </p:nvSpPr>
        <p:spPr>
          <a:xfrm>
            <a:off x="892011" y="1332469"/>
            <a:ext cx="104079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Maximal Likelihood Estimation (MLE)</a:t>
            </a:r>
            <a:r>
              <a:rPr lang="ru-RU" sz="2400" b="1" dirty="0"/>
              <a:t> </a:t>
            </a:r>
            <a:r>
              <a:rPr lang="en-US" sz="2400" b="1" dirty="0"/>
              <a:t>/</a:t>
            </a:r>
            <a:r>
              <a:rPr lang="ru-RU" sz="2400" b="1" dirty="0"/>
              <a:t>Метод максимального правдоподобия</a:t>
            </a:r>
            <a:r>
              <a:rPr lang="ru-RU" sz="2400" dirty="0"/>
              <a:t>:</a:t>
            </a:r>
          </a:p>
          <a:p>
            <a:pPr marL="457200" indent="-457200">
              <a:buAutoNum type="arabicParenBoth"/>
            </a:pPr>
            <a:r>
              <a:rPr lang="ru-RU" sz="2400" dirty="0"/>
              <a:t>Получение данных из корпуса</a:t>
            </a:r>
          </a:p>
          <a:p>
            <a:pPr marL="457200" indent="-457200">
              <a:buAutoNum type="arabicParenBoth"/>
            </a:pPr>
            <a:r>
              <a:rPr lang="ru-RU" sz="2400" dirty="0"/>
              <a:t>Нормализация (чтобы все вероятности были между 0 и 1)</a:t>
            </a:r>
          </a:p>
          <a:p>
            <a:endParaRPr lang="ru-R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33027-E749-AFD8-C47E-8484FA6DAD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62" t="18853" r="9428"/>
          <a:stretch/>
        </p:blipFill>
        <p:spPr>
          <a:xfrm>
            <a:off x="2159916" y="3882301"/>
            <a:ext cx="4680409" cy="10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7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4EC9D-B940-49A9-22B5-43D95483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Реальный вариант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589F2-F761-C957-D715-3097E3442353}"/>
              </a:ext>
            </a:extLst>
          </p:cNvPr>
          <p:cNvSpPr txBox="1"/>
          <p:nvPr/>
        </p:nvSpPr>
        <p:spPr>
          <a:xfrm>
            <a:off x="892011" y="1332469"/>
            <a:ext cx="104079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Maximal Likelihood Estimation (MLE)</a:t>
            </a:r>
            <a:r>
              <a:rPr lang="ru-RU" sz="2400" b="1" dirty="0"/>
              <a:t> </a:t>
            </a:r>
            <a:r>
              <a:rPr lang="en-US" sz="2400" b="1" dirty="0"/>
              <a:t>/</a:t>
            </a:r>
            <a:r>
              <a:rPr lang="ru-RU" sz="2400" b="1" dirty="0"/>
              <a:t>Метод максимального правдоподобия</a:t>
            </a:r>
            <a:r>
              <a:rPr lang="ru-RU" sz="2400" dirty="0"/>
              <a:t>:</a:t>
            </a:r>
          </a:p>
          <a:p>
            <a:pPr marL="457200" indent="-457200">
              <a:buAutoNum type="arabicParenBoth"/>
            </a:pPr>
            <a:r>
              <a:rPr lang="ru-RU" sz="2400" dirty="0"/>
              <a:t>Получение данных из корпуса</a:t>
            </a:r>
          </a:p>
          <a:p>
            <a:pPr marL="457200" indent="-457200">
              <a:buAutoNum type="arabicParenBoth"/>
            </a:pPr>
            <a:r>
              <a:rPr lang="ru-RU" sz="2400" dirty="0"/>
              <a:t>Нормализация (чтобы все вероятности были между 0 и 1)</a:t>
            </a:r>
          </a:p>
          <a:p>
            <a:endParaRPr lang="ru-RU" sz="2400" dirty="0"/>
          </a:p>
          <a:p>
            <a:r>
              <a:rPr lang="ru-RU" sz="2000" dirty="0"/>
              <a:t>Подсчитать вероятность слова </a:t>
            </a:r>
            <a:r>
              <a:rPr lang="en-US" sz="2000" dirty="0"/>
              <a:t>Y </a:t>
            </a:r>
            <a:r>
              <a:rPr lang="ru-RU" sz="2000" dirty="0"/>
              <a:t>после </a:t>
            </a:r>
            <a:r>
              <a:rPr lang="en-US" sz="2000" dirty="0"/>
              <a:t>Z =</a:t>
            </a:r>
            <a:r>
              <a:rPr lang="ru-RU" sz="2000" dirty="0"/>
              <a:t> подсчитать количество употреблений биграммы </a:t>
            </a:r>
            <a:r>
              <a:rPr lang="en-US" sz="2000" dirty="0"/>
              <a:t>ZY </a:t>
            </a:r>
            <a:r>
              <a:rPr lang="ru-RU" sz="2000" dirty="0"/>
              <a:t>и разделить её на количество всех</a:t>
            </a:r>
            <a:r>
              <a:rPr lang="en-US" sz="2000" dirty="0"/>
              <a:t> </a:t>
            </a:r>
            <a:r>
              <a:rPr lang="ru-RU" sz="2000" dirty="0"/>
              <a:t>биграмм, начинающихся с </a:t>
            </a:r>
            <a:r>
              <a:rPr lang="en-US" sz="2000" dirty="0"/>
              <a:t>Z </a:t>
            </a:r>
            <a:r>
              <a:rPr lang="ru-RU" sz="2000" dirty="0"/>
              <a:t>в данном корпусе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33027-E749-AFD8-C47E-8484FA6DAD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62" t="18853" r="9428"/>
          <a:stretch/>
        </p:blipFill>
        <p:spPr>
          <a:xfrm>
            <a:off x="2159916" y="3882301"/>
            <a:ext cx="4680409" cy="1054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370F05-19E2-DFCA-B7FC-F277C39F1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678" y="5392414"/>
            <a:ext cx="5474224" cy="1326883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B1F6D261-B563-0A23-0A2E-3B5DF81F1498}"/>
              </a:ext>
            </a:extLst>
          </p:cNvPr>
          <p:cNvSpPr/>
          <p:nvPr/>
        </p:nvSpPr>
        <p:spPr>
          <a:xfrm>
            <a:off x="4275888" y="5060951"/>
            <a:ext cx="426101" cy="6629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75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4EC9D-B940-49A9-22B5-43D95483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&lt;s&gt;</a:t>
            </a:r>
          </a:p>
        </p:txBody>
      </p:sp>
    </p:spTree>
    <p:extLst>
      <p:ext uri="{BB962C8B-B14F-4D97-AF65-F5344CB8AC3E}">
        <p14:creationId xmlns:p14="http://schemas.microsoft.com/office/powerpoint/2010/main" val="2152020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4EC9D-B940-49A9-22B5-43D95483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CB84F-4072-2792-5941-88CD4988C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31" y="1998914"/>
            <a:ext cx="6733879" cy="1103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8BAF04-824C-65B9-6492-2353B029B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25" y="4069672"/>
            <a:ext cx="9151740" cy="987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90641B-9AFF-5F33-C062-4EBDFB0B5A9F}"/>
              </a:ext>
            </a:extLst>
          </p:cNvPr>
          <p:cNvSpPr txBox="1"/>
          <p:nvPr/>
        </p:nvSpPr>
        <p:spPr>
          <a:xfrm>
            <a:off x="3808429" y="5971880"/>
            <a:ext cx="367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Зачем нужен символ </a:t>
            </a:r>
            <a:r>
              <a:rPr lang="en-US" dirty="0"/>
              <a:t>&lt;s&gt;?</a:t>
            </a:r>
          </a:p>
        </p:txBody>
      </p:sp>
    </p:spTree>
    <p:extLst>
      <p:ext uri="{BB962C8B-B14F-4D97-AF65-F5344CB8AC3E}">
        <p14:creationId xmlns:p14="http://schemas.microsoft.com/office/powerpoint/2010/main" val="285484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9AFE-0B76-7A1C-80B4-9DDD7C047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Задачка.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0AB6A-D57B-8769-6E6E-706F56FBF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BDD07-33D9-57A5-7498-CA2687E34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8912"/>
            <a:ext cx="10014408" cy="415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05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683E9-C3EC-07E0-6599-FD6FD8B0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Большие модели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3A4E3-04C6-4B68-5623-D34E96E6D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Log:</a:t>
            </a:r>
            <a:br>
              <a:rPr lang="ru-R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13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DB964-AA1D-CCE0-582F-8BA07CEB2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Предсказание занятие неблагодарное </a:t>
            </a:r>
            <a:r>
              <a:rPr lang="en-US" dirty="0"/>
              <a:t>…</a:t>
            </a:r>
          </a:p>
        </p:txBody>
      </p:sp>
      <p:pic>
        <p:nvPicPr>
          <p:cNvPr id="1026" name="Picture 2" descr="человек гадалка, читая будущее картами таро, сидящими за столом со свечами  Стоковое Изображение - изображение насчитывающей мужчина, волшебство:  262796241">
            <a:extLst>
              <a:ext uri="{FF2B5EF4-FFF2-40B4-BE49-F238E27FC236}">
                <a16:creationId xmlns:a16="http://schemas.microsoft.com/office/drawing/2014/main" id="{0CEC122D-4386-A96B-BAA9-1C288F8768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591" y="1561165"/>
            <a:ext cx="6483867" cy="468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154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683E9-C3EC-07E0-6599-FD6FD8B0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Большие модели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3A4E3-04C6-4B68-5623-D34E96E6D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Log: </a:t>
            </a:r>
            <a:r>
              <a:rPr lang="ru-RU" dirty="0"/>
              <a:t>так как вероятности по определению меньше единицы, то переумножпение их много раз, даёт нам ... Добавление логорифма = умножение в линейном пространстве. Под </a:t>
            </a:r>
            <a:r>
              <a:rPr lang="en-US" dirty="0"/>
              <a:t>log </a:t>
            </a:r>
            <a:r>
              <a:rPr lang="ru-RU" dirty="0"/>
              <a:t>обычно подразумевается </a:t>
            </a:r>
            <a:r>
              <a:rPr lang="en-US" dirty="0"/>
              <a:t>log (ln)</a:t>
            </a:r>
            <a:br>
              <a:rPr lang="ru-RU" dirty="0"/>
            </a:br>
            <a:br>
              <a:rPr lang="ru-R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88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5FF33-FEF3-B539-0575-C243F3335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вероятности предложения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F5B8D-E185-1DEF-FD12-78F065B9D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P(“Mary has a little lamb .”) = P(Mary | &lt;s&gt; &lt;s&gt;) × P(had | &lt;s&gt;Mary) × P(a | Mary, has) × P(little | has, a) × P(lamb | a, little) × P(. | little, lamb)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Заметте, что на триграммах мы можем использовать в.т.ч </a:t>
            </a:r>
            <a:r>
              <a:rPr lang="en-US" dirty="0"/>
              <a:t>&lt;s&gt;&lt;s&gt;</a:t>
            </a:r>
          </a:p>
        </p:txBody>
      </p:sp>
    </p:spTree>
    <p:extLst>
      <p:ext uri="{BB962C8B-B14F-4D97-AF65-F5344CB8AC3E}">
        <p14:creationId xmlns:p14="http://schemas.microsoft.com/office/powerpoint/2010/main" val="4175456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4C154-67EE-B1D7-F502-5BDE1D6C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Сглаживание</a:t>
            </a:r>
            <a:r>
              <a:rPr lang="en-US" dirty="0"/>
              <a:t>/Smoothing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25C3F-84CB-321A-6B0B-0C7B068F4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Что, если какой-то последовательности не будет в корпусе? Но она будет в тестовом датасете...</a:t>
            </a:r>
            <a:endParaRPr lang="en-US" dirty="0"/>
          </a:p>
          <a:p>
            <a:endParaRPr lang="en-US" dirty="0"/>
          </a:p>
          <a:p>
            <a:r>
              <a:rPr lang="en-US" dirty="0"/>
              <a:t>Mary has a little lamb</a:t>
            </a:r>
          </a:p>
          <a:p>
            <a:r>
              <a:rPr lang="ru-RU" dirty="0"/>
              <a:t> Например: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ru-RU" dirty="0"/>
              <a:t>count (a, little, lamb) = N, но count(the, little, lamb) = 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197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25B1A-18E9-065A-1E2B-07D05739F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Немного терминологии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B9F1B-09A9-D19E-BFEA-6089EBC23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i="1" dirty="0"/>
              <a:t>Data sparsity</a:t>
            </a:r>
            <a:r>
              <a:rPr lang="ru-RU" dirty="0"/>
              <a:t>: даже хороший репрезентативный корпус не позволит идеально оценить вероятности 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• </a:t>
            </a:r>
            <a:r>
              <a:rPr lang="ru-RU" i="1" dirty="0"/>
              <a:t>Zeros / OOV </a:t>
            </a:r>
            <a:r>
              <a:rPr lang="ru-RU" dirty="0"/>
              <a:t>– out of vocabulary words могут встретиться в тестовом корпусе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Какие решения вы можете предложить?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78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FE0E-CDE9-97BD-229A-9A73106A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882" y="2556996"/>
            <a:ext cx="10515600" cy="1325563"/>
          </a:xfrm>
        </p:spPr>
        <p:txBody>
          <a:bodyPr/>
          <a:lstStyle/>
          <a:p>
            <a:r>
              <a:rPr lang="en-US" dirty="0"/>
              <a:t>Laplace Smoothing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D1611-DDB0-3CE5-3593-E36669401691}"/>
              </a:ext>
            </a:extLst>
          </p:cNvPr>
          <p:cNvSpPr txBox="1"/>
          <p:nvPr/>
        </p:nvSpPr>
        <p:spPr>
          <a:xfrm>
            <a:off x="4744266" y="3746346"/>
            <a:ext cx="2792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(Add-one smoothing)</a:t>
            </a:r>
          </a:p>
        </p:txBody>
      </p:sp>
    </p:spTree>
    <p:extLst>
      <p:ext uri="{BB962C8B-B14F-4D97-AF65-F5344CB8AC3E}">
        <p14:creationId xmlns:p14="http://schemas.microsoft.com/office/powerpoint/2010/main" val="3205910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0013-5D21-396A-E410-E457A39C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Smoothing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13DDD-AEFD-6FBB-7EC7-360DE5013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Добавить один к каждому подсчету (одно вхождение станет двумя, два – тремя и т д)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Что произошло с формулой? Что такое </a:t>
            </a:r>
            <a:r>
              <a:rPr lang="en-US" dirty="0"/>
              <a:t>V?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7738A-D91D-9842-C093-309EA531FC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04" t="13991" r="19241" b="33715"/>
          <a:stretch/>
        </p:blipFill>
        <p:spPr>
          <a:xfrm>
            <a:off x="1088797" y="2813902"/>
            <a:ext cx="4034672" cy="90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18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8BCA4-8EF8-DA98-6D80-8360FDE3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8F07B5-F07B-4650-7B85-6FAC2D12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1897" y="91057"/>
            <a:ext cx="8671253" cy="3109004"/>
          </a:xfrm>
        </p:spPr>
      </p:pic>
    </p:spTree>
    <p:extLst>
      <p:ext uri="{BB962C8B-B14F-4D97-AF65-F5344CB8AC3E}">
        <p14:creationId xmlns:p14="http://schemas.microsoft.com/office/powerpoint/2010/main" val="2485471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8BCA4-8EF8-DA98-6D80-8360FDE3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8F07B5-F07B-4650-7B85-6FAC2D12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1897" y="91057"/>
            <a:ext cx="8671253" cy="31090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CF30CA-0942-8276-9432-D3C948EEC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16" y="2700548"/>
            <a:ext cx="10023161" cy="323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33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FFFE-12DB-479E-80FC-E1956717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</a:t>
            </a:r>
            <a:r>
              <a:rPr lang="ru-RU" dirty="0"/>
              <a:t>Сглаживание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32579-CCF9-D7A4-F185-A1B6DFD6F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Любое сглаживание всегда снижает вероятности самых частотных значений и передает их более «маргинальным»</a:t>
            </a:r>
          </a:p>
          <a:p>
            <a:r>
              <a:rPr lang="en-US" dirty="0"/>
              <a:t>Laplace smoothing </a:t>
            </a:r>
            <a:r>
              <a:rPr lang="ru-RU" dirty="0"/>
              <a:t>в силу проблем с точностью результатов почти не используется в этой задаче, однако применяется в др. Задачих типа </a:t>
            </a:r>
            <a:r>
              <a:rPr lang="en-US" dirty="0"/>
              <a:t>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79355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D7B7-4A11-39F3-8658-CEFE891E8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Add-k smoothing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28E49-DB40-9D1F-2891-2F162AD6B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+ 0.01,</a:t>
            </a:r>
            <a:r>
              <a:rPr lang="ru-RU" dirty="0"/>
              <a:t> +0.5 </a:t>
            </a:r>
          </a:p>
          <a:p>
            <a:endParaRPr lang="ru-RU" dirty="0"/>
          </a:p>
          <a:p>
            <a:r>
              <a:rPr lang="ru-RU" dirty="0"/>
              <a:t>Как это повлияет на данные?</a:t>
            </a:r>
          </a:p>
          <a:p>
            <a:endParaRPr lang="ru-RU" dirty="0"/>
          </a:p>
          <a:p>
            <a:r>
              <a:rPr lang="ru-RU" dirty="0"/>
              <a:t>Как выбирать </a:t>
            </a:r>
            <a:r>
              <a:rPr lang="en-US" dirty="0"/>
              <a:t>K? </a:t>
            </a:r>
          </a:p>
        </p:txBody>
      </p:sp>
    </p:spTree>
    <p:extLst>
      <p:ext uri="{BB962C8B-B14F-4D97-AF65-F5344CB8AC3E}">
        <p14:creationId xmlns:p14="http://schemas.microsoft.com/office/powerpoint/2010/main" val="487839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DB964-AA1D-CCE0-582F-8BA07CEB2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Предсказание занятие неблагодарное 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8BC5E-A400-F11B-6E34-2ADA9FF3B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Но!</a:t>
            </a:r>
            <a:br>
              <a:rPr lang="ru-RU" dirty="0"/>
            </a:br>
            <a:r>
              <a:rPr lang="ru-RU" dirty="0"/>
              <a:t>Лингвистическое – это относительно просто!!!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Так, первая страница из Журавского по нашей теме предлагает нам предположить, какое слово будет следующим в предложении...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		</a:t>
            </a:r>
            <a:r>
              <a:rPr lang="en-US" dirty="0"/>
              <a:t>The water of Walden Pond is so beautifully ... </a:t>
            </a:r>
          </a:p>
        </p:txBody>
      </p:sp>
    </p:spTree>
    <p:extLst>
      <p:ext uri="{BB962C8B-B14F-4D97-AF65-F5344CB8AC3E}">
        <p14:creationId xmlns:p14="http://schemas.microsoft.com/office/powerpoint/2010/main" val="3301096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25DE1-EA36-9A57-8D77-11EFBF384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188" y="2400113"/>
            <a:ext cx="10515600" cy="1325563"/>
          </a:xfrm>
        </p:spPr>
        <p:txBody>
          <a:bodyPr/>
          <a:lstStyle/>
          <a:p>
            <a:r>
              <a:rPr lang="en-US" dirty="0"/>
              <a:t>Linear Interpolation</a:t>
            </a:r>
          </a:p>
        </p:txBody>
      </p:sp>
    </p:spTree>
    <p:extLst>
      <p:ext uri="{BB962C8B-B14F-4D97-AF65-F5344CB8AC3E}">
        <p14:creationId xmlns:p14="http://schemas.microsoft.com/office/powerpoint/2010/main" val="90641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79D574-D743-52F3-FF6B-372BDD8095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0"/>
          <a:stretch/>
        </p:blipFill>
        <p:spPr>
          <a:xfrm>
            <a:off x="2524125" y="490537"/>
            <a:ext cx="729615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31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ECC51-C08F-B02A-F535-65E667357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F21A50-1D46-2645-A004-98E73FCFA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A57030-225E-1BB8-3E12-A156FADFC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52412"/>
            <a:ext cx="1066800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47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05296B-370C-A6EB-D870-52C1D6B94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03A8EE-E334-13E6-A810-AC624D36C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1AFAB4-44D3-B015-1BA8-32DB97836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6" t="20972" r="45156" b="17223"/>
          <a:stretch/>
        </p:blipFill>
        <p:spPr>
          <a:xfrm>
            <a:off x="2087096" y="365125"/>
            <a:ext cx="750477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28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E36D-5F80-FC04-B72B-FDAF9279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B3D4-3A67-9415-D97D-1C24D93FC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Если мы пытаемся посчитать                             , но у нас нет примеров такой триграммы</a:t>
            </a:r>
            <a:r>
              <a:rPr lang="en-US" dirty="0"/>
              <a:t>, </a:t>
            </a:r>
            <a:r>
              <a:rPr lang="ru-RU" dirty="0"/>
              <a:t>мы можем опираться на вероятность более малого контекста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s-ES" dirty="0"/>
              <a:t>NB! </a:t>
            </a:r>
            <a:r>
              <a:rPr lang="ru-RU" dirty="0"/>
              <a:t>Все эти лямбды должны суммироваться до единицы.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DDF3D-09C6-FE76-3024-92316E7E69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23" b="16321"/>
          <a:stretch/>
        </p:blipFill>
        <p:spPr>
          <a:xfrm>
            <a:off x="5885330" y="1900517"/>
            <a:ext cx="2052918" cy="3272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B3A56B-55B9-8310-62E9-837E67ECF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767" y="3219123"/>
            <a:ext cx="6234692" cy="156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70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56B82B-D87D-6B61-8082-C700B88F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устанавливаются эти значения λ?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323A20-1526-85EE-B311-E629BF550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Held-out corpus</a:t>
            </a:r>
            <a:r>
              <a:rPr lang="ru-RU" b="1" dirty="0"/>
              <a:t> (</a:t>
            </a:r>
            <a:r>
              <a:rPr lang="ru-RU" b="1" dirty="0" err="1"/>
              <a:t>валидационный</a:t>
            </a:r>
            <a:r>
              <a:rPr lang="ru-RU" b="1" dirty="0"/>
              <a:t> корпус)</a:t>
            </a:r>
            <a:r>
              <a:rPr lang="en-US" dirty="0"/>
              <a:t>: </a:t>
            </a:r>
            <a:r>
              <a:rPr lang="ru-RU" dirty="0"/>
              <a:t>корпус, который не входит ни в </a:t>
            </a:r>
            <a:r>
              <a:rPr lang="en-US" dirty="0"/>
              <a:t>training</a:t>
            </a:r>
            <a:r>
              <a:rPr lang="es-ES" dirty="0"/>
              <a:t>, </a:t>
            </a:r>
            <a:r>
              <a:rPr lang="ru-RU" dirty="0"/>
              <a:t>ни в </a:t>
            </a:r>
            <a:r>
              <a:rPr lang="en-US" dirty="0"/>
              <a:t>test </a:t>
            </a:r>
            <a:r>
              <a:rPr lang="ru-RU" dirty="0" err="1"/>
              <a:t>датасеты</a:t>
            </a:r>
            <a:r>
              <a:rPr lang="ru-RU" dirty="0"/>
              <a:t>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(1) Определяем вероятности </a:t>
            </a:r>
            <a:r>
              <a:rPr lang="en-US" dirty="0"/>
              <a:t>n-gram</a:t>
            </a:r>
            <a:r>
              <a:rPr lang="es-ES" dirty="0"/>
              <a:t> </a:t>
            </a:r>
            <a:r>
              <a:rPr lang="ru-RU" dirty="0"/>
              <a:t>(по </a:t>
            </a:r>
            <a:r>
              <a:rPr lang="en-US" u="sng" dirty="0"/>
              <a:t>training</a:t>
            </a:r>
            <a:r>
              <a:rPr lang="en-US" dirty="0"/>
              <a:t> </a:t>
            </a:r>
            <a:r>
              <a:rPr lang="es-ES" dirty="0"/>
              <a:t> </a:t>
            </a:r>
            <a:r>
              <a:rPr lang="ru-RU" dirty="0"/>
              <a:t>корпусу)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(2)</a:t>
            </a:r>
            <a:r>
              <a:rPr lang="ru-RU" dirty="0"/>
              <a:t> Определяем значения λ, которые при включении в формулу, дают нам наибольшие вероятность для предложений, входящих в </a:t>
            </a:r>
            <a:r>
              <a:rPr lang="ru-RU" u="sng" dirty="0" err="1"/>
              <a:t>валидационный</a:t>
            </a:r>
            <a:r>
              <a:rPr lang="ru-RU" dirty="0"/>
              <a:t> корпус.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Ряд достаточно сложных алгоритмов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(Jelinek and Mercer, 1980).</a:t>
            </a:r>
            <a:endParaRPr lang="ru-RU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003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930D15-22D7-C795-829D-A7712467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еще может помочь сглаживание?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1CD915-2084-7945-5499-0CC926A81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Др. понимание интерполяции:</a:t>
            </a:r>
            <a:br>
              <a:rPr lang="ru-RU" dirty="0"/>
            </a:br>
            <a:r>
              <a:rPr lang="ru-RU" dirty="0"/>
              <a:t>	Обращение к данным других корпусов за помощью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sz="2000" dirty="0"/>
              <a:t>Сценарий: мы работаем на корпусе </a:t>
            </a:r>
            <a:r>
              <a:rPr lang="ru-RU" sz="2000" dirty="0" err="1"/>
              <a:t>южно-африканского</a:t>
            </a:r>
            <a:r>
              <a:rPr lang="ru-RU" sz="2000" dirty="0"/>
              <a:t> английского, но данных так мало, что мы хотим прибавить туда данные американского английского, с каким-то коэффициентом</a:t>
            </a:r>
          </a:p>
          <a:p>
            <a:pPr marL="0" indent="0">
              <a:buNone/>
            </a:pPr>
            <a:r>
              <a:rPr lang="ru-RU" sz="2000" dirty="0"/>
              <a:t>	Добавить к данным из нашего корпуса данные из чужого корпуса</a:t>
            </a:r>
          </a:p>
          <a:p>
            <a:r>
              <a:rPr lang="ru-RU" dirty="0"/>
              <a:t>Автозаполнение</a:t>
            </a:r>
          </a:p>
          <a:p>
            <a:pPr lvl="2"/>
            <a:r>
              <a:rPr lang="ru-RU" dirty="0"/>
              <a:t>Соединение общих вероятностей возникновения одного слова после другого с вероятностями, возникшими в результате анализа поведения пользователя.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1542FE-737F-4E95-807D-906E45AAF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9" b="27217"/>
          <a:stretch/>
        </p:blipFill>
        <p:spPr>
          <a:xfrm>
            <a:off x="2895600" y="2647951"/>
            <a:ext cx="2486024" cy="58102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D4F685-0CB4-F7F8-B29C-F47DF701B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9" b="27217"/>
          <a:stretch/>
        </p:blipFill>
        <p:spPr>
          <a:xfrm>
            <a:off x="5886450" y="2676526"/>
            <a:ext cx="2486024" cy="58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DD7D4E6-952E-543C-5165-AF03FDB0EA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9" b="27217"/>
          <a:stretch/>
        </p:blipFill>
        <p:spPr>
          <a:xfrm>
            <a:off x="8791575" y="2676526"/>
            <a:ext cx="2486024" cy="58102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56AEFF7-0B3A-32D0-7EC5-159E242FA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450" y="2752725"/>
            <a:ext cx="571500" cy="4476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EBA652F-C578-2968-7F63-4F2B09546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2819400"/>
            <a:ext cx="533400" cy="381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A999B44-9A8C-221D-D054-6E901FAE8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6874" y="2859087"/>
            <a:ext cx="266700" cy="35242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4A662D2-16D2-863B-E841-EB11342C8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899" y="2938463"/>
            <a:ext cx="37147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84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42F899-B24E-DCA6-CE31-21DECC0DA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270" y="2848349"/>
            <a:ext cx="10515600" cy="1325563"/>
          </a:xfrm>
        </p:spPr>
        <p:txBody>
          <a:bodyPr/>
          <a:lstStyle/>
          <a:p>
            <a:r>
              <a:rPr lang="en-US" dirty="0"/>
              <a:t>Stupid Back-off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4786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5BD5CA-79B4-DBCA-C9EF-4AF41E4E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Схождение на один уровень вниз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47D53E-BD5A-A522-590F-DCB232A07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ru-RU" dirty="0"/>
              <a:t>Если мы не находим информации среди триграмм, мы смотрим на биграммы, если не видим в биграммах, то смотрим в монограммах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r>
              <a:rPr lang="ru-RU" dirty="0"/>
              <a:t>Этот метод называется </a:t>
            </a:r>
            <a:r>
              <a:rPr lang="en-US" dirty="0"/>
              <a:t>stupid back-off</a:t>
            </a:r>
            <a:r>
              <a:rPr lang="ru-RU" dirty="0"/>
              <a:t>, потому что он не учитывает поправку на схождение вниз и надёжность</a:t>
            </a:r>
          </a:p>
        </p:txBody>
      </p:sp>
    </p:spTree>
    <p:extLst>
      <p:ext uri="{BB962C8B-B14F-4D97-AF65-F5344CB8AC3E}">
        <p14:creationId xmlns:p14="http://schemas.microsoft.com/office/powerpoint/2010/main" val="301431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5EBD0-3954-F287-27CD-1CB49681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E85D9D-09E7-1141-5460-214759A22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В чем математические проблемы такого метода?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2F51F6-4A3D-F7E9-9CCB-DF7A20A21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57175"/>
            <a:ext cx="100584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60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79ABB9-6E9C-F805-1A8E-51D09149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0" y="1115551"/>
            <a:ext cx="9906000" cy="186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41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EE65B4-67AC-96AB-1187-1DCC7BDE4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EA7875-DC7D-B5D3-8B07-D107DAB67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s-ES" dirty="0">
                <a:sym typeface="Wingdings" panose="05000000000000000000" pitchFamily="2" charset="2"/>
              </a:rPr>
              <a:t>Jurafsky </a:t>
            </a:r>
            <a:r>
              <a:rPr lang="ru-RU" dirty="0">
                <a:sym typeface="Wingdings" panose="05000000000000000000" pitchFamily="2" charset="2"/>
              </a:rPr>
              <a:t>(2)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B63AC7-1AF4-46BE-D982-D00A550C1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6" t="44166" r="34999" b="18472"/>
          <a:stretch/>
        </p:blipFill>
        <p:spPr>
          <a:xfrm>
            <a:off x="727585" y="1488000"/>
            <a:ext cx="10736830" cy="388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40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99D16C-6594-4471-AB86-655E146AF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850" y="2766218"/>
            <a:ext cx="10515600" cy="1325563"/>
          </a:xfrm>
        </p:spPr>
        <p:txBody>
          <a:bodyPr/>
          <a:lstStyle/>
          <a:p>
            <a:r>
              <a:rPr lang="en-US" dirty="0" err="1"/>
              <a:t>Kneser</a:t>
            </a:r>
            <a:r>
              <a:rPr lang="en-US" dirty="0"/>
              <a:t>-Nay smoothing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651624-1BF1-7C18-565C-028B70764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3848" y="3802343"/>
            <a:ext cx="10515600" cy="4351338"/>
          </a:xfrm>
        </p:spPr>
        <p:txBody>
          <a:bodyPr/>
          <a:lstStyle/>
          <a:p>
            <a:r>
              <a:rPr lang="ru-RU" dirty="0"/>
              <a:t>Очень частая штука</a:t>
            </a:r>
          </a:p>
        </p:txBody>
      </p:sp>
    </p:spTree>
    <p:extLst>
      <p:ext uri="{BB962C8B-B14F-4D97-AF65-F5344CB8AC3E}">
        <p14:creationId xmlns:p14="http://schemas.microsoft.com/office/powerpoint/2010/main" val="3272212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76225-727F-5789-4030-BFBF431F9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31256C-0716-A13F-67F0-8BD806701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C414A0-CEE4-AF3F-086F-E77E0D5159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6" t="23195" r="38281" b="17083"/>
          <a:stretch/>
        </p:blipFill>
        <p:spPr bwMode="auto">
          <a:xfrm>
            <a:off x="1409699" y="365125"/>
            <a:ext cx="9582151" cy="605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541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B7BAFF-0007-4A92-9EB3-C56474FF3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2E066B1A-40DE-C4CA-5E26-E6BB8BFEBA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614F6EE4-3A73-B786-2EB4-88D2AE0B8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2E2C6-33F6-0477-CDD7-29FD9CBD94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96" t="19174" r="46589" b="30553"/>
          <a:stretch/>
        </p:blipFill>
        <p:spPr>
          <a:xfrm>
            <a:off x="838200" y="528637"/>
            <a:ext cx="6578082" cy="44274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8AE376-5CE2-448E-9D18-7C68DD6CC214}"/>
              </a:ext>
            </a:extLst>
          </p:cNvPr>
          <p:cNvSpPr txBox="1"/>
          <p:nvPr/>
        </p:nvSpPr>
        <p:spPr>
          <a:xfrm>
            <a:off x="7812741" y="2537012"/>
            <a:ext cx="22322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Мы делим кол-во биграмм со словом Нью на общее кол-во уникальных биграмм в корпусе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46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5B0B-A7F3-60F1-68D8-AAC229AAF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75D3E-6031-5B84-9AED-554875C2B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PK (New) = 2/large</a:t>
            </a:r>
          </a:p>
          <a:p>
            <a:r>
              <a:rPr lang="en-US" dirty="0"/>
              <a:t>PK (the) = big/large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ru-RU" dirty="0"/>
              <a:t>Мы учитываем  унивальные возможные внешние контексты, не завышая вероятности</a:t>
            </a:r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37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F3861-C0AF-EBD5-2FDC-92570585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3A25-FCAE-8A42-067E-B3B7DF0AC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2C79E-7955-05C3-3A8E-268F33DA9E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53" t="32096" r="38222" b="33471"/>
          <a:stretch/>
        </p:blipFill>
        <p:spPr>
          <a:xfrm>
            <a:off x="731629" y="365125"/>
            <a:ext cx="10438582" cy="430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63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92CA4B-5015-B629-E906-D5A5E51ED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611C13-C690-45D1-A066-C0E09CCA5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066FA2-FBE2-BDDB-A6ED-BDB17E5AC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890587"/>
            <a:ext cx="1090612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43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276613-F3CC-094A-475A-A4DE6B94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Статья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7963DE-5BE8-B0C1-86C9-9664DF81A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ru-RU" dirty="0"/>
              <a:t>Прочитайте стр. </a:t>
            </a:r>
            <a:r>
              <a:rPr lang="en-US" dirty="0"/>
              <a:t>1</a:t>
            </a:r>
            <a:r>
              <a:rPr lang="ru-RU" dirty="0"/>
              <a:t>-6 включительно</a:t>
            </a:r>
            <a:endParaRPr lang="en-US" dirty="0"/>
          </a:p>
          <a:p>
            <a:r>
              <a:rPr lang="ru-RU" dirty="0"/>
              <a:t>Пропуская цифры и технические детали про байты и биты</a:t>
            </a:r>
          </a:p>
        </p:txBody>
      </p:sp>
    </p:spTree>
    <p:extLst>
      <p:ext uri="{BB962C8B-B14F-4D97-AF65-F5344CB8AC3E}">
        <p14:creationId xmlns:p14="http://schemas.microsoft.com/office/powerpoint/2010/main" val="2301128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569208-B4B2-DBA3-E1E2-91F1C51A1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https://arxiv.org/pdf/2401.17377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9836EA-7653-4AF9-8374-D9E9AC99D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Почему  </a:t>
            </a:r>
            <a:r>
              <a:rPr lang="en-US" dirty="0"/>
              <a:t>n-</a:t>
            </a:r>
            <a:r>
              <a:rPr lang="en-US" dirty="0" err="1"/>
              <a:t>gramm</a:t>
            </a:r>
            <a:r>
              <a:rPr lang="ru-RU" dirty="0"/>
              <a:t>ы обычно ограничиваются небольшими числами типа пяти? (2)</a:t>
            </a:r>
          </a:p>
          <a:p>
            <a:r>
              <a:rPr lang="ru-RU" dirty="0"/>
              <a:t>Как устроен </a:t>
            </a:r>
            <a:r>
              <a:rPr lang="en-US" dirty="0"/>
              <a:t>Suffix array?</a:t>
            </a:r>
            <a:r>
              <a:rPr lang="ru-RU" dirty="0"/>
              <a:t> (3)</a:t>
            </a:r>
            <a:endParaRPr lang="en-US" dirty="0"/>
          </a:p>
          <a:p>
            <a:r>
              <a:rPr lang="en-US" dirty="0"/>
              <a:t> </a:t>
            </a:r>
            <a:r>
              <a:rPr lang="ru-RU" dirty="0"/>
              <a:t>Что такое </a:t>
            </a:r>
            <a:r>
              <a:rPr lang="en-US" dirty="0"/>
              <a:t>data (de-)contamination?</a:t>
            </a:r>
            <a:endParaRPr lang="ru-RU" dirty="0"/>
          </a:p>
          <a:p>
            <a:r>
              <a:rPr lang="ru-RU" dirty="0"/>
              <a:t>Какое у </a:t>
            </a:r>
            <a:r>
              <a:rPr lang="ru-RU" dirty="0" err="1"/>
              <a:t>авторо</a:t>
            </a:r>
            <a:r>
              <a:rPr lang="en-US" dirty="0"/>
              <a:t>:</a:t>
            </a:r>
            <a:r>
              <a:rPr lang="ru-RU" dirty="0"/>
              <a:t>к получилось качество? (4)</a:t>
            </a:r>
          </a:p>
          <a:p>
            <a:r>
              <a:rPr lang="ru-RU" dirty="0"/>
              <a:t>Какое количество слов в цепочке минимально достаточно для достижения хорошего качества? (4)</a:t>
            </a:r>
            <a:br>
              <a:rPr lang="en-US" dirty="0"/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8468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C9D1CA-5603-7709-986F-6B116DFA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175" y="2927350"/>
            <a:ext cx="10515600" cy="1325563"/>
          </a:xfrm>
        </p:spPr>
        <p:txBody>
          <a:bodyPr/>
          <a:lstStyle/>
          <a:p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EB0646-A177-E4FA-1332-235D4ABBA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5574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BD9F-6857-ED4F-BCF5-383C03326F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trike="sngStrike" dirty="0"/>
              <a:t>Предсказание следующего слова в контексте...</a:t>
            </a:r>
            <a:endParaRPr lang="en-US" strike="sngStrik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1CD3AB-928E-0572-0C2E-C4B4C0917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sz="6000" dirty="0"/>
              <a:t>Оценка вероятности слова в контексте</a:t>
            </a:r>
            <a:endParaRPr lang="en-US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DCAFA-6ADE-2CF1-BE3C-5130E456AB12}"/>
              </a:ext>
            </a:extLst>
          </p:cNvPr>
          <p:cNvSpPr txBox="1"/>
          <p:nvPr/>
        </p:nvSpPr>
        <p:spPr>
          <a:xfrm>
            <a:off x="4670611" y="6217023"/>
            <a:ext cx="341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Александр Орлов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408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70E800-EF74-4B06-94F4-36DF16B8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144D80-7526-33C7-0153-D51770799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целом оценка любой модели NLP: 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• </a:t>
            </a:r>
            <a:r>
              <a:rPr lang="ru-RU" b="1" dirty="0"/>
              <a:t>внешняя (</a:t>
            </a:r>
            <a:r>
              <a:rPr lang="ru-RU" b="1" dirty="0" err="1"/>
              <a:t>extrinsic</a:t>
            </a:r>
            <a:r>
              <a:rPr lang="ru-RU" b="1" dirty="0"/>
              <a:t>) </a:t>
            </a:r>
          </a:p>
          <a:p>
            <a:pPr marL="0" indent="0">
              <a:buNone/>
            </a:pPr>
            <a:r>
              <a:rPr lang="ru-RU" dirty="0"/>
              <a:t>насколько улучшает качество работы какой-нибудь системы NLP (информационный поиск, машинный перевод, чат боты и т.д.) </a:t>
            </a:r>
          </a:p>
          <a:p>
            <a:pPr marL="0" indent="0">
              <a:buNone/>
            </a:pPr>
            <a:r>
              <a:rPr lang="ru-RU" dirty="0"/>
              <a:t>• </a:t>
            </a:r>
            <a:r>
              <a:rPr lang="ru-RU" b="1" dirty="0"/>
              <a:t>внутренняя (</a:t>
            </a:r>
            <a:r>
              <a:rPr lang="ru-RU" b="1" dirty="0" err="1"/>
              <a:t>intrinsic</a:t>
            </a:r>
            <a:r>
              <a:rPr lang="ru-RU" b="1" dirty="0"/>
              <a:t>)</a:t>
            </a:r>
          </a:p>
          <a:p>
            <a:pPr marL="0" indent="0">
              <a:buNone/>
            </a:pPr>
            <a:r>
              <a:rPr lang="ru-RU" dirty="0"/>
              <a:t> специальные метрики для конкретной задач</a:t>
            </a:r>
          </a:p>
        </p:txBody>
      </p:sp>
    </p:spTree>
    <p:extLst>
      <p:ext uri="{BB962C8B-B14F-4D97-AF65-F5344CB8AC3E}">
        <p14:creationId xmlns:p14="http://schemas.microsoft.com/office/powerpoint/2010/main" val="14255013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1786EDCF-6443-0AAD-930F-B8C32358C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9081" y="1825625"/>
            <a:ext cx="444948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F00B8C-FD2D-F369-978B-0FB03F413503}"/>
              </a:ext>
            </a:extLst>
          </p:cNvPr>
          <p:cNvSpPr txBox="1"/>
          <p:nvPr/>
        </p:nvSpPr>
        <p:spPr>
          <a:xfrm>
            <a:off x="228600" y="361950"/>
            <a:ext cx="90540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Валидационный</a:t>
            </a:r>
            <a:r>
              <a:rPr lang="ru-RU" sz="2800" dirty="0"/>
              <a:t> корпус – в т ч для «подгонки» модели, </a:t>
            </a:r>
          </a:p>
          <a:p>
            <a:r>
              <a:rPr lang="ru-RU" sz="2800" dirty="0"/>
              <a:t>если мы много раз  тестируем модель на тестовых</a:t>
            </a:r>
          </a:p>
          <a:p>
            <a:r>
              <a:rPr lang="ru-RU" sz="2800" dirty="0"/>
              <a:t>данных, а потом ее </a:t>
            </a:r>
            <a:r>
              <a:rPr lang="ru-RU" sz="2800" dirty="0" err="1"/>
              <a:t>фиксим</a:t>
            </a:r>
            <a:r>
              <a:rPr lang="ru-RU" sz="2800" dirty="0"/>
              <a:t>, то мы можем невольно </a:t>
            </a:r>
          </a:p>
          <a:p>
            <a:r>
              <a:rPr lang="ru-RU" sz="2800" dirty="0"/>
              <a:t>подстроить модель под этот </a:t>
            </a:r>
            <a:r>
              <a:rPr lang="ru-RU" sz="2800" dirty="0" err="1"/>
              <a:t>датасет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509622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7B4E8C-D23B-8EBA-8560-AE4C15F0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Perplexity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BB4D43-96CC-2263-4A5E-C1EF78A50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Причина в том, что вероятность тестового набора (или любой последовательности) зависит от количества слов или токенов в нем; вероятность тестового набора становится меньше, чем длиннее текст. </a:t>
            </a:r>
          </a:p>
          <a:p>
            <a:r>
              <a:rPr lang="ru-RU" dirty="0"/>
              <a:t>Мы бы предпочли метрику, которая является пословной, нормализованной по длине, чтобы </a:t>
            </a:r>
            <a:r>
              <a:rPr lang="ru-RU" dirty="0" err="1"/>
              <a:t>мымогли</a:t>
            </a:r>
            <a:r>
              <a:rPr lang="ru-RU" dirty="0"/>
              <a:t> сравнивать тексты разной длины. </a:t>
            </a:r>
          </a:p>
          <a:p>
            <a:r>
              <a:rPr lang="en-US" dirty="0"/>
              <a:t>Perplexity </a:t>
            </a:r>
            <a:r>
              <a:rPr lang="ru-RU" dirty="0"/>
              <a:t>(иногда сокращенно PP или PPL) </a:t>
            </a:r>
            <a:r>
              <a:rPr lang="ru-RU" dirty="0" err="1"/>
              <a:t>нормализованна</a:t>
            </a:r>
            <a:r>
              <a:rPr lang="ru-RU" dirty="0"/>
              <a:t> по количеству слов (или токенов).</a:t>
            </a:r>
          </a:p>
        </p:txBody>
      </p:sp>
    </p:spTree>
    <p:extLst>
      <p:ext uri="{BB962C8B-B14F-4D97-AF65-F5344CB8AC3E}">
        <p14:creationId xmlns:p14="http://schemas.microsoft.com/office/powerpoint/2010/main" val="969115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28C41-5491-9C22-A8C4-E7FFF115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Perplexity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A956DE-551F-21D3-A89A-38BA30907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n-US" dirty="0"/>
              <a:t>N – </a:t>
            </a:r>
            <a:r>
              <a:rPr lang="ru-RU" dirty="0"/>
              <a:t>количество слов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r>
              <a:rPr lang="en-US" dirty="0"/>
              <a:t>NB! </a:t>
            </a:r>
            <a:r>
              <a:rPr lang="ru-RU" dirty="0"/>
              <a:t>Чем ниже метрика, тем лучше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7774BE-E41C-1558-2250-8BA883093A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47"/>
          <a:stretch/>
        </p:blipFill>
        <p:spPr>
          <a:xfrm>
            <a:off x="2026024" y="1825625"/>
            <a:ext cx="5393951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27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6FE3-5200-6130-9F47-EDC6273A1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Почитаем 4 -6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8E92E7-ED71-E6BA-1F08-BA18D4B32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4192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68487-6E91-91AB-2442-C03FEFC9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</a:t>
            </a:r>
            <a:r>
              <a:rPr lang="en-US" dirty="0"/>
              <a:t>n-</a:t>
            </a:r>
            <a:r>
              <a:rPr lang="ru-RU" dirty="0" err="1"/>
              <a:t>граммных</a:t>
            </a:r>
            <a:r>
              <a:rPr lang="ru-RU" dirty="0"/>
              <a:t> моделей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90C804-6D19-6578-6C6C-99638F4A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82" y="1413249"/>
            <a:ext cx="10515600" cy="4772398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Достоинства</a:t>
            </a:r>
            <a:r>
              <a:rPr lang="ru-RU" dirty="0"/>
              <a:t>: </a:t>
            </a:r>
          </a:p>
          <a:p>
            <a:pPr marL="0" indent="0">
              <a:buNone/>
            </a:pPr>
            <a:r>
              <a:rPr lang="ru-RU" dirty="0"/>
              <a:t>• простые, быстро обучаются</a:t>
            </a:r>
          </a:p>
          <a:p>
            <a:pPr marL="0" indent="0">
              <a:buNone/>
            </a:pPr>
            <a:r>
              <a:rPr lang="ru-RU" dirty="0"/>
              <a:t>• не требуют размеченных данных (возможно, хороший корпус для оценки) </a:t>
            </a:r>
          </a:p>
          <a:p>
            <a:pPr marL="0" indent="0">
              <a:buNone/>
            </a:pPr>
            <a:r>
              <a:rPr lang="ru-RU" b="1" dirty="0"/>
              <a:t>Недостатки</a:t>
            </a:r>
            <a:r>
              <a:rPr lang="ru-RU" dirty="0"/>
              <a:t>: </a:t>
            </a:r>
          </a:p>
          <a:p>
            <a:pPr marL="0" indent="0">
              <a:buNone/>
            </a:pPr>
            <a:r>
              <a:rPr lang="ru-RU" dirty="0"/>
              <a:t>• не моделируют дистантные отношения (согласование, управление, анафора, … отделяемые приставки и пр.) </a:t>
            </a:r>
          </a:p>
          <a:p>
            <a:pPr marL="0" indent="0">
              <a:buNone/>
            </a:pPr>
            <a:r>
              <a:rPr lang="ru-RU" dirty="0"/>
              <a:t>• не учитывают морфологию и т.п. </a:t>
            </a:r>
          </a:p>
          <a:p>
            <a:pPr marL="0" indent="0">
              <a:buNone/>
            </a:pPr>
            <a:r>
              <a:rPr lang="ru-RU" dirty="0"/>
              <a:t>• то есть не обеспечивают связность (</a:t>
            </a:r>
            <a:r>
              <a:rPr lang="ru-RU" dirty="0" err="1"/>
              <a:t>fluency</a:t>
            </a:r>
            <a:r>
              <a:rPr lang="ru-RU" dirty="0"/>
              <a:t>)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139802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C881D-BAD0-0118-1051-73EE9C9F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42149-6758-5B18-2CA4-9C8B07BFF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17716-2273-9C4C-9A93-5638DF2D8D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562" t="15395" r="20670" b="6735"/>
          <a:stretch/>
        </p:blipFill>
        <p:spPr>
          <a:xfrm>
            <a:off x="1806757" y="316214"/>
            <a:ext cx="8302534" cy="608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91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94467-BAEF-0671-A1D3-9BE9D9A16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34DF-EBDB-877B-2CB6-80DDA5988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Tokenization_101.ipynb - </a:t>
            </a:r>
            <a:r>
              <a:rPr lang="en-US" dirty="0" err="1">
                <a:hlinkClick r:id="rId2"/>
              </a:rPr>
              <a:t>Colab</a:t>
            </a:r>
            <a:r>
              <a:rPr lang="en-US">
                <a:hlinkClick r:id="rId2"/>
              </a:rPr>
              <a:t> (google.com)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47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DB964-AA1D-CCE0-582F-8BA07CEB2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Для чего это нужно?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71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DB964-AA1D-CCE0-582F-8BA07CEB2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Для чего это нужно?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8BC5E-A400-F11B-6E34-2ADA9FF3B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95799"/>
          </a:xfrm>
        </p:spPr>
        <p:txBody>
          <a:bodyPr/>
          <a:lstStyle/>
          <a:p>
            <a:r>
              <a:rPr lang="ru-RU" dirty="0"/>
              <a:t>Спеллчекеры и автоматическое исправление ошибок</a:t>
            </a:r>
            <a:br>
              <a:rPr lang="ru-RU" dirty="0"/>
            </a:br>
            <a:r>
              <a:rPr lang="ru-RU" dirty="0"/>
              <a:t>	</a:t>
            </a:r>
            <a:r>
              <a:rPr lang="en-US" sz="2000" i="1" dirty="0"/>
              <a:t>Their are two midterms</a:t>
            </a:r>
            <a:r>
              <a:rPr lang="ru-RU" sz="2000" i="1" dirty="0"/>
              <a:t> –</a:t>
            </a:r>
            <a:r>
              <a:rPr lang="en-US" sz="2000" i="1" dirty="0"/>
              <a:t>&gt; There are two midterms</a:t>
            </a:r>
          </a:p>
          <a:p>
            <a:pPr marL="914400" lvl="2" indent="0">
              <a:buNone/>
            </a:pPr>
            <a:r>
              <a:rPr lang="en-US" i="1" dirty="0"/>
              <a:t>Everything has improve </a:t>
            </a:r>
            <a:r>
              <a:rPr lang="en-US" i="1" dirty="0">
                <a:sym typeface="Wingdings" panose="05000000000000000000" pitchFamily="2" charset="2"/>
              </a:rPr>
              <a:t> Everything has </a:t>
            </a:r>
            <a:r>
              <a:rPr lang="en-US" i="1" dirty="0"/>
              <a:t>improved. </a:t>
            </a:r>
          </a:p>
          <a:p>
            <a:pPr marL="914400" lvl="2" indent="0">
              <a:buNone/>
            </a:pPr>
            <a:endParaRPr lang="en-US" i="1" dirty="0"/>
          </a:p>
          <a:p>
            <a:pPr marL="914400" lvl="2" indent="0">
              <a:buNone/>
            </a:pPr>
            <a:endParaRPr lang="en-US" i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BD3080-9403-DEB1-DE9E-D0E2F7FA7E29}"/>
              </a:ext>
            </a:extLst>
          </p:cNvPr>
          <p:cNvSpPr txBox="1">
            <a:spLocks/>
          </p:cNvSpPr>
          <p:nvPr/>
        </p:nvSpPr>
        <p:spPr>
          <a:xfrm>
            <a:off x="779929" y="3013449"/>
            <a:ext cx="10515600" cy="1495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Автозаполнение:</a:t>
            </a:r>
          </a:p>
          <a:p>
            <a:pPr lvl="1"/>
            <a:r>
              <a:rPr lang="en-US" dirty="0"/>
              <a:t>Augmentative and Alternative Communication (AAC)</a:t>
            </a:r>
            <a:r>
              <a:rPr lang="ru-RU" dirty="0"/>
              <a:t> – люди, которые не могут ни писать, ни использовать моторику, общаются на скорости только 10% от «здорового» населения </a:t>
            </a:r>
            <a:r>
              <a:rPr lang="ru-RU" dirty="0">
                <a:solidFill>
                  <a:srgbClr val="0070C0"/>
                </a:solidFill>
              </a:rPr>
              <a:t>(</a:t>
            </a:r>
            <a:r>
              <a:rPr lang="da-DK" dirty="0">
                <a:solidFill>
                  <a:srgbClr val="0070C0"/>
                </a:solidFill>
              </a:rPr>
              <a:t>Trnka et al. 2007, AAC Kane et al. 2017)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FDCD3F-CF9D-9239-D838-12A37FFDAB0A}"/>
              </a:ext>
            </a:extLst>
          </p:cNvPr>
          <p:cNvSpPr txBox="1">
            <a:spLocks/>
          </p:cNvSpPr>
          <p:nvPr/>
        </p:nvSpPr>
        <p:spPr>
          <a:xfrm>
            <a:off x="896471" y="4509248"/>
            <a:ext cx="10515600" cy="20764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600" dirty="0"/>
              <a:t>Часть более сложных систем:</a:t>
            </a:r>
          </a:p>
          <a:p>
            <a:pPr lvl="1"/>
            <a:r>
              <a:rPr lang="ru-RU" sz="2000" dirty="0"/>
              <a:t>поиск</a:t>
            </a:r>
          </a:p>
          <a:p>
            <a:pPr lvl="1"/>
            <a:r>
              <a:rPr lang="ru-RU" sz="2000" dirty="0"/>
              <a:t>Распознование речи</a:t>
            </a:r>
          </a:p>
          <a:p>
            <a:pPr lvl="1"/>
            <a:r>
              <a:rPr lang="en-US" sz="2000" dirty="0"/>
              <a:t>NLG</a:t>
            </a:r>
          </a:p>
          <a:p>
            <a:pPr lvl="1"/>
            <a:r>
              <a:rPr lang="ru-RU" sz="2000" dirty="0"/>
              <a:t>перевод</a:t>
            </a:r>
          </a:p>
          <a:p>
            <a:pPr lvl="1"/>
            <a:r>
              <a:rPr lang="ru-RU" sz="2000" dirty="0"/>
              <a:t>И т.п.</a:t>
            </a:r>
          </a:p>
        </p:txBody>
      </p:sp>
    </p:spTree>
    <p:extLst>
      <p:ext uri="{BB962C8B-B14F-4D97-AF65-F5344CB8AC3E}">
        <p14:creationId xmlns:p14="http://schemas.microsoft.com/office/powerpoint/2010/main" val="801231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BD9F-6857-ED4F-BCF5-383C03326F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Предсказание следующего слова в контексте...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1CD3AB-928E-0572-0C2E-C4B4C0917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C6C30-DA71-D024-B1FE-B0DF4801B3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49" r="55541" b="59450"/>
          <a:stretch/>
        </p:blipFill>
        <p:spPr>
          <a:xfrm>
            <a:off x="3173506" y="3602038"/>
            <a:ext cx="5420412" cy="251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BB6A2-44DA-CACC-93B6-3F53C4297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делать?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32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1643</Words>
  <Application>Microsoft Office PowerPoint</Application>
  <PresentationFormat>Widescreen</PresentationFormat>
  <Paragraphs>223</Paragraphs>
  <Slides>57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Aptos</vt:lpstr>
      <vt:lpstr>Aptos Display</vt:lpstr>
      <vt:lpstr>Arial</vt:lpstr>
      <vt:lpstr>Symbol</vt:lpstr>
      <vt:lpstr>Wingdings</vt:lpstr>
      <vt:lpstr>Office Theme</vt:lpstr>
      <vt:lpstr>Предсказание следующего слова в контексте...</vt:lpstr>
      <vt:lpstr>Предсказание занятие неблагодарное …</vt:lpstr>
      <vt:lpstr>Предсказание занятие неблагодарное …</vt:lpstr>
      <vt:lpstr>PowerPoint Presentation</vt:lpstr>
      <vt:lpstr>Предсказание следующего слова в контексте...</vt:lpstr>
      <vt:lpstr>Для чего это нужно?</vt:lpstr>
      <vt:lpstr>Для чего это нужно?</vt:lpstr>
      <vt:lpstr>Предсказание следующего слова в контексте...</vt:lpstr>
      <vt:lpstr>Как это делать?</vt:lpstr>
      <vt:lpstr>Словарь</vt:lpstr>
      <vt:lpstr>«Идеальный» вариант</vt:lpstr>
      <vt:lpstr>«Идеальный» вариант</vt:lpstr>
      <vt:lpstr>Реальный вариант</vt:lpstr>
      <vt:lpstr>Реальный вариант</vt:lpstr>
      <vt:lpstr>Реальный вариант</vt:lpstr>
      <vt:lpstr>&lt;s&gt;</vt:lpstr>
      <vt:lpstr>&lt;s&gt;</vt:lpstr>
      <vt:lpstr>Задачка.</vt:lpstr>
      <vt:lpstr>Большие модели</vt:lpstr>
      <vt:lpstr>Большие модели</vt:lpstr>
      <vt:lpstr>Оценка вероятности предложения</vt:lpstr>
      <vt:lpstr>Сглаживание/Smoothing</vt:lpstr>
      <vt:lpstr>Немного терминологии</vt:lpstr>
      <vt:lpstr>Laplace Smoothing </vt:lpstr>
      <vt:lpstr>Laplace Smoothing </vt:lpstr>
      <vt:lpstr>PowerPoint Presentation</vt:lpstr>
      <vt:lpstr>PowerPoint Presentation</vt:lpstr>
      <vt:lpstr>Laplace Сглаживание</vt:lpstr>
      <vt:lpstr>Add-k smoothing </vt:lpstr>
      <vt:lpstr>Linear Interpolation</vt:lpstr>
      <vt:lpstr>PowerPoint Presentation</vt:lpstr>
      <vt:lpstr>PowerPoint Presentation</vt:lpstr>
      <vt:lpstr>PowerPoint Presentation</vt:lpstr>
      <vt:lpstr>Interpolation</vt:lpstr>
      <vt:lpstr>Как устанавливаются эти значения λ?</vt:lpstr>
      <vt:lpstr>Когда еще может помочь сглаживание?</vt:lpstr>
      <vt:lpstr>Stupid Back-off</vt:lpstr>
      <vt:lpstr>Схождение на один уровень вниз</vt:lpstr>
      <vt:lpstr>PowerPoint Presentation</vt:lpstr>
      <vt:lpstr>Discounting</vt:lpstr>
      <vt:lpstr>Kneser-Nay smoothing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Статья</vt:lpstr>
      <vt:lpstr>https://arxiv.org/pdf/2401.17377</vt:lpstr>
      <vt:lpstr>Тестирование</vt:lpstr>
      <vt:lpstr>оценки</vt:lpstr>
      <vt:lpstr>PowerPoint Presentation</vt:lpstr>
      <vt:lpstr>Perplexity</vt:lpstr>
      <vt:lpstr>Perplexity</vt:lpstr>
      <vt:lpstr>Почитаем 4 -6</vt:lpstr>
      <vt:lpstr>Анализ n-граммных моделей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 Orlov</dc:creator>
  <cp:lastModifiedBy>Alexander Orlov</cp:lastModifiedBy>
  <cp:revision>57</cp:revision>
  <dcterms:created xsi:type="dcterms:W3CDTF">2024-09-15T16:10:28Z</dcterms:created>
  <dcterms:modified xsi:type="dcterms:W3CDTF">2024-09-16T18:42:41Z</dcterms:modified>
</cp:coreProperties>
</file>